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3" d="100"/>
          <a:sy n="93" d="100"/>
        </p:scale>
        <p:origin x="25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0EBB0-128F-41AE-8A93-4DA36906891B}" type="datetimeFigureOut">
              <a:rPr lang="fr-FR" smtClean="0"/>
              <a:t>29/07/2025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DA6B3-73DA-4366-977C-2CABE5CD2B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1965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7886F97-763B-97A5-7A8C-503E628232BE}" type="slidenum">
              <a:rPr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6698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C2C1-284F-43A7-8131-A26F09A8AD58}" type="datetimeFigureOut">
              <a:rPr lang="fr-FR" smtClean="0"/>
              <a:t>29/07/2025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6614-64ED-4D7A-85F3-710EE33670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5151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C2C1-284F-43A7-8131-A26F09A8AD58}" type="datetimeFigureOut">
              <a:rPr lang="fr-FR" smtClean="0"/>
              <a:t>29/07/2025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6614-64ED-4D7A-85F3-710EE33670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9325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C2C1-284F-43A7-8131-A26F09A8AD58}" type="datetimeFigureOut">
              <a:rPr lang="fr-FR" smtClean="0"/>
              <a:t>29/07/2025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6614-64ED-4D7A-85F3-710EE33670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2904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C2C1-284F-43A7-8131-A26F09A8AD58}" type="datetimeFigureOut">
              <a:rPr lang="fr-FR" smtClean="0"/>
              <a:t>29/07/2025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6614-64ED-4D7A-85F3-710EE33670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4787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C2C1-284F-43A7-8131-A26F09A8AD58}" type="datetimeFigureOut">
              <a:rPr lang="fr-FR" smtClean="0"/>
              <a:t>29/07/2025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6614-64ED-4D7A-85F3-710EE33670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978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C2C1-284F-43A7-8131-A26F09A8AD58}" type="datetimeFigureOut">
              <a:rPr lang="fr-FR" smtClean="0"/>
              <a:t>29/07/2025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6614-64ED-4D7A-85F3-710EE33670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8950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C2C1-284F-43A7-8131-A26F09A8AD58}" type="datetimeFigureOut">
              <a:rPr lang="fr-FR" smtClean="0"/>
              <a:t>29/07/2025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6614-64ED-4D7A-85F3-710EE33670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805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C2C1-284F-43A7-8131-A26F09A8AD58}" type="datetimeFigureOut">
              <a:rPr lang="fr-FR" smtClean="0"/>
              <a:t>29/07/2025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6614-64ED-4D7A-85F3-710EE33670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2994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C2C1-284F-43A7-8131-A26F09A8AD58}" type="datetimeFigureOut">
              <a:rPr lang="fr-FR" smtClean="0"/>
              <a:t>29/07/2025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6614-64ED-4D7A-85F3-710EE33670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19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C2C1-284F-43A7-8131-A26F09A8AD58}" type="datetimeFigureOut">
              <a:rPr lang="fr-FR" smtClean="0"/>
              <a:t>29/07/2025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6614-64ED-4D7A-85F3-710EE33670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0256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C2C1-284F-43A7-8131-A26F09A8AD58}" type="datetimeFigureOut">
              <a:rPr lang="fr-FR" smtClean="0"/>
              <a:t>29/07/2025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A6614-64ED-4D7A-85F3-710EE33670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3593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7C2C1-284F-43A7-8131-A26F09A8AD58}" type="datetimeFigureOut">
              <a:rPr lang="fr-FR" smtClean="0"/>
              <a:t>29/07/2025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A6614-64ED-4D7A-85F3-710EE33670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7478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2052486" name="Google Shape;84;p1"/>
          <p:cNvSpPr/>
          <p:nvPr/>
        </p:nvSpPr>
        <p:spPr bwMode="auto">
          <a:xfrm>
            <a:off x="8201178" y="1305074"/>
            <a:ext cx="2487539" cy="527586"/>
          </a:xfrm>
          <a:prstGeom prst="rect">
            <a:avLst/>
          </a:prstGeom>
          <a:noFill/>
          <a:ln w="28575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5302" tIns="32642" rIns="65302" bIns="32642" anchor="ctr" anchorCtr="0">
            <a:spAutoFit/>
          </a:bodyPr>
          <a:lstStyle/>
          <a:p>
            <a:pPr>
              <a:buClr>
                <a:srgbClr val="000000"/>
              </a:buClr>
              <a:buSzPts val="1000"/>
              <a:defRPr/>
            </a:pP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Renforcement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de la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gouvernance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et de la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gestion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des RHS (y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compris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système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d'information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,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régulation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, cadre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légal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)</a:t>
            </a:r>
            <a:endParaRPr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153434391" name="Google Shape;85;p1"/>
          <p:cNvSpPr/>
          <p:nvPr/>
        </p:nvSpPr>
        <p:spPr bwMode="auto">
          <a:xfrm>
            <a:off x="11039322" y="1769130"/>
            <a:ext cx="1117354" cy="2352381"/>
          </a:xfrm>
          <a:prstGeom prst="rect">
            <a:avLst/>
          </a:prstGeom>
          <a:noFill/>
          <a:ln w="38100" cap="flat" cmpd="sng">
            <a:solidFill>
              <a:srgbClr val="7570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5302" tIns="32642" rIns="65302" bIns="32642" anchor="ctr" anchorCtr="0">
            <a:spAutoFit/>
          </a:bodyPr>
          <a:lstStyle/>
          <a:p>
            <a:pPr algn="ctr">
              <a:buClr>
                <a:srgbClr val="000000"/>
              </a:buClr>
              <a:buSzPts val="1050"/>
              <a:defRPr/>
            </a:pPr>
            <a:r>
              <a:rPr sz="1143">
                <a:solidFill>
                  <a:srgbClr val="000000"/>
                </a:solidFill>
                <a:latin typeface="Arial"/>
                <a:ea typeface="Arial"/>
                <a:cs typeface="Arial"/>
              </a:rPr>
              <a:t>Amélioration de la disponibilité, de la répartition équitable et de la compétence des RHS, pour un accès équitable et de qualité aux soins de santé primaires.</a:t>
            </a:r>
            <a:endParaRPr sz="1143" b="1">
              <a:solidFill>
                <a:schemeClr val="dk1"/>
              </a:solidFill>
              <a:latin typeface="Arial"/>
              <a:cs typeface="Arial"/>
            </a:endParaRPr>
          </a:p>
        </p:txBody>
      </p:sp>
      <p:sp>
        <p:nvSpPr>
          <p:cNvPr id="1474014363" name="Google Shape;86;p1"/>
          <p:cNvSpPr/>
          <p:nvPr/>
        </p:nvSpPr>
        <p:spPr bwMode="auto">
          <a:xfrm>
            <a:off x="469183" y="605351"/>
            <a:ext cx="3183104" cy="219810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spcFirstLastPara="1" wrap="square" lIns="65302" tIns="32642" rIns="65302" bIns="32642" anchor="ctr" anchorCtr="0">
            <a:spAutoFit/>
          </a:bodyPr>
          <a:lstStyle/>
          <a:p>
            <a:pPr algn="ctr">
              <a:buClr>
                <a:srgbClr val="000000"/>
              </a:buClr>
              <a:buSzPts val="1000"/>
              <a:defRPr/>
            </a:pPr>
            <a:r>
              <a:rPr lang="fr-FR" sz="1000" b="1">
                <a:solidFill>
                  <a:schemeClr val="dk1"/>
                </a:solidFill>
                <a:latin typeface="Arial"/>
                <a:ea typeface="Arial"/>
                <a:cs typeface="Arial"/>
              </a:rPr>
              <a:t>Activités</a:t>
            </a:r>
            <a:endParaRPr sz="1000" b="1">
              <a:solidFill>
                <a:schemeClr val="dk1"/>
              </a:solidFill>
              <a:latin typeface="Arial"/>
              <a:cs typeface="Arial"/>
            </a:endParaRPr>
          </a:p>
        </p:txBody>
      </p:sp>
      <p:sp>
        <p:nvSpPr>
          <p:cNvPr id="1651917905" name="Google Shape;87;p1"/>
          <p:cNvSpPr/>
          <p:nvPr/>
        </p:nvSpPr>
        <p:spPr bwMode="auto">
          <a:xfrm>
            <a:off x="4494843" y="622711"/>
            <a:ext cx="3397879" cy="219810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spcFirstLastPara="1" wrap="square" lIns="65302" tIns="32642" rIns="65302" bIns="32642" anchor="ctr" anchorCtr="0">
            <a:spAutoFit/>
          </a:bodyPr>
          <a:lstStyle/>
          <a:p>
            <a:pPr algn="ctr">
              <a:buClr>
                <a:srgbClr val="000000"/>
              </a:buClr>
              <a:buSzPts val="1000"/>
              <a:defRPr/>
            </a:pPr>
            <a:r>
              <a:rPr lang="fr-FR" sz="1000" b="1">
                <a:solidFill>
                  <a:schemeClr val="dk1"/>
                </a:solidFill>
                <a:latin typeface="Arial"/>
                <a:ea typeface="Arial"/>
                <a:cs typeface="Arial"/>
              </a:rPr>
              <a:t>Produits</a:t>
            </a:r>
            <a:endParaRPr sz="1000" b="1">
              <a:solidFill>
                <a:schemeClr val="dk1"/>
              </a:solidFill>
              <a:latin typeface="Arial"/>
              <a:cs typeface="Arial"/>
            </a:endParaRPr>
          </a:p>
        </p:txBody>
      </p:sp>
      <p:sp>
        <p:nvSpPr>
          <p:cNvPr id="1792045256" name="Google Shape;88;p1"/>
          <p:cNvSpPr/>
          <p:nvPr/>
        </p:nvSpPr>
        <p:spPr bwMode="auto">
          <a:xfrm>
            <a:off x="8249191" y="605094"/>
            <a:ext cx="2488310" cy="219810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spcFirstLastPara="1" wrap="square" lIns="65302" tIns="32642" rIns="65302" bIns="32642" anchor="ctr" anchorCtr="0">
            <a:spAutoFit/>
          </a:bodyPr>
          <a:lstStyle/>
          <a:p>
            <a:pPr algn="ctr">
              <a:buClr>
                <a:srgbClr val="000000"/>
              </a:buClr>
              <a:buSzPts val="1000"/>
              <a:defRPr/>
            </a:pPr>
            <a:r>
              <a:rPr lang="fr-FR" sz="1000" b="1">
                <a:solidFill>
                  <a:schemeClr val="dk1"/>
                </a:solidFill>
                <a:latin typeface="Arial"/>
                <a:ea typeface="Arial"/>
                <a:cs typeface="Arial"/>
              </a:rPr>
              <a:t>Effets</a:t>
            </a:r>
            <a:endParaRPr sz="1000" b="1">
              <a:solidFill>
                <a:schemeClr val="dk1"/>
              </a:solidFill>
              <a:latin typeface="Arial"/>
              <a:cs typeface="Arial"/>
            </a:endParaRPr>
          </a:p>
        </p:txBody>
      </p:sp>
      <p:sp>
        <p:nvSpPr>
          <p:cNvPr id="808816030" name="Google Shape;89;p1"/>
          <p:cNvSpPr/>
          <p:nvPr/>
        </p:nvSpPr>
        <p:spPr bwMode="auto">
          <a:xfrm>
            <a:off x="11196178" y="622711"/>
            <a:ext cx="905695" cy="219810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spcFirstLastPara="1" wrap="square" lIns="65302" tIns="32642" rIns="65302" bIns="32642" anchor="ctr" anchorCtr="0">
            <a:spAutoFit/>
          </a:bodyPr>
          <a:lstStyle/>
          <a:p>
            <a:pPr algn="ctr">
              <a:buClr>
                <a:srgbClr val="000000"/>
              </a:buClr>
              <a:buSzPts val="1000"/>
              <a:defRPr/>
            </a:pPr>
            <a:r>
              <a:rPr lang="fr-FR" sz="1000" b="1">
                <a:solidFill>
                  <a:schemeClr val="dk1"/>
                </a:solidFill>
                <a:latin typeface="Arial"/>
                <a:ea typeface="Arial"/>
                <a:cs typeface="Arial"/>
              </a:rPr>
              <a:t>Impact</a:t>
            </a:r>
            <a:endParaRPr sz="1000" b="1">
              <a:solidFill>
                <a:schemeClr val="dk1"/>
              </a:solidFill>
              <a:latin typeface="Arial"/>
              <a:cs typeface="Arial"/>
            </a:endParaRPr>
          </a:p>
        </p:txBody>
      </p:sp>
      <p:sp>
        <p:nvSpPr>
          <p:cNvPr id="1380360685" name="Google Shape;90;p1"/>
          <p:cNvSpPr/>
          <p:nvPr/>
        </p:nvSpPr>
        <p:spPr bwMode="auto">
          <a:xfrm>
            <a:off x="4522517" y="2847135"/>
            <a:ext cx="3342529" cy="373698"/>
          </a:xfrm>
          <a:prstGeom prst="rect">
            <a:avLst/>
          </a:prstGeom>
          <a:noFill/>
          <a:ln w="12700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5302" tIns="32642" rIns="65302" bIns="32642" anchor="t" anchorCtr="0"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000000"/>
                </a:solidFill>
                <a:latin typeface="Arial"/>
                <a:ea typeface="Arial"/>
                <a:cs typeface="Arial"/>
              </a:rPr>
              <a:t>Espaces de dialogue et mécanismes de coordination multisectorielle effectifs et opérationnels</a:t>
            </a:r>
            <a:endParaRPr sz="1000">
              <a:latin typeface="Arial"/>
              <a:cs typeface="Arial"/>
            </a:endParaRPr>
          </a:p>
        </p:txBody>
      </p:sp>
      <p:cxnSp>
        <p:nvCxnSpPr>
          <p:cNvPr id="2023254700" name="Google Shape;92;p1"/>
          <p:cNvCxnSpPr>
            <a:cxnSpLocks/>
            <a:stCxn id="452052486" idx="3"/>
            <a:endCxn id="1153434391" idx="1"/>
          </p:cNvCxnSpPr>
          <p:nvPr/>
        </p:nvCxnSpPr>
        <p:spPr bwMode="auto">
          <a:xfrm>
            <a:off x="10688717" y="1568867"/>
            <a:ext cx="350604" cy="1376454"/>
          </a:xfrm>
          <a:prstGeom prst="straightConnector1">
            <a:avLst/>
          </a:prstGeom>
          <a:noFill/>
          <a:ln w="28575" cap="flat" cmpd="sng">
            <a:solidFill>
              <a:srgbClr val="0C0C0C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986810440" name="Google Shape;93;p1"/>
          <p:cNvSpPr/>
          <p:nvPr/>
        </p:nvSpPr>
        <p:spPr bwMode="auto">
          <a:xfrm>
            <a:off x="8180971" y="4156187"/>
            <a:ext cx="2486768" cy="527586"/>
          </a:xfrm>
          <a:prstGeom prst="rect">
            <a:avLst/>
          </a:prstGeom>
          <a:noFill/>
          <a:ln w="28575" cap="flat" cmpd="sng">
            <a:solidFill>
              <a:srgbClr val="2F54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5302" tIns="32642" rIns="65302" bIns="32642" anchor="ctr" anchorCtr="0">
            <a:spAutoFit/>
          </a:bodyPr>
          <a:lstStyle/>
          <a:p>
            <a:pPr>
              <a:buClr>
                <a:srgbClr val="000000"/>
              </a:buClr>
              <a:buSzPts val="1000"/>
              <a:defRPr/>
            </a:pPr>
            <a:r>
              <a:rPr sz="1000">
                <a:solidFill>
                  <a:srgbClr val="000000"/>
                </a:solidFill>
                <a:latin typeface="Arial"/>
                <a:ea typeface="Arial"/>
                <a:cs typeface="Arial"/>
              </a:rPr>
              <a:t>Amélioration de la qualité de la formation initiale et continue des professionnels de santé, avec une approche genre</a:t>
            </a:r>
            <a:endParaRPr sz="10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6342978" name="Google Shape;94;p1"/>
          <p:cNvSpPr/>
          <p:nvPr/>
        </p:nvSpPr>
        <p:spPr bwMode="auto">
          <a:xfrm>
            <a:off x="8228797" y="2134791"/>
            <a:ext cx="2508705" cy="527586"/>
          </a:xfrm>
          <a:prstGeom prst="rect">
            <a:avLst/>
          </a:prstGeom>
          <a:noFill/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5302" tIns="32642" rIns="65302" bIns="32642" anchor="ctr" anchorCtr="0">
            <a:spAutoFit/>
          </a:bodyPr>
          <a:lstStyle/>
          <a:p>
            <a:pPr>
              <a:buClr>
                <a:srgbClr val="000000"/>
              </a:buClr>
              <a:buSzPts val="1000"/>
              <a:defRPr/>
            </a:pPr>
            <a:r>
              <a:rPr sz="1000">
                <a:solidFill>
                  <a:srgbClr val="000000"/>
                </a:solidFill>
                <a:latin typeface="Arial"/>
                <a:ea typeface="Arial"/>
                <a:cs typeface="Arial"/>
              </a:rPr>
              <a:t>Amélioration de la coordination des acteurs et de l’harmonisation des initiatives RHS</a:t>
            </a:r>
            <a:endParaRPr sz="100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286927072" name="Google Shape;96;p1"/>
          <p:cNvCxnSpPr>
            <a:cxnSpLocks/>
            <a:stCxn id="36342978" idx="3"/>
            <a:endCxn id="1153434391" idx="1"/>
          </p:cNvCxnSpPr>
          <p:nvPr/>
        </p:nvCxnSpPr>
        <p:spPr bwMode="auto">
          <a:xfrm>
            <a:off x="10737502" y="2398583"/>
            <a:ext cx="301819" cy="546736"/>
          </a:xfrm>
          <a:prstGeom prst="straightConnector1">
            <a:avLst/>
          </a:prstGeom>
          <a:noFill/>
          <a:ln w="28575" cap="flat" cmpd="sng">
            <a:solidFill>
              <a:srgbClr val="0C0C0C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60544376" name="Google Shape;97;p1"/>
          <p:cNvCxnSpPr>
            <a:cxnSpLocks/>
            <a:stCxn id="986810440" idx="3"/>
            <a:endCxn id="1153434391" idx="1"/>
          </p:cNvCxnSpPr>
          <p:nvPr/>
        </p:nvCxnSpPr>
        <p:spPr bwMode="auto">
          <a:xfrm flipV="1">
            <a:off x="10667739" y="2945320"/>
            <a:ext cx="371583" cy="1474659"/>
          </a:xfrm>
          <a:prstGeom prst="straightConnector1">
            <a:avLst/>
          </a:prstGeom>
          <a:noFill/>
          <a:ln w="28575" cap="flat" cmpd="sng">
            <a:solidFill>
              <a:srgbClr val="0C0C0C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041710908" name="Google Shape;98;p1"/>
          <p:cNvCxnSpPr>
            <a:cxnSpLocks/>
            <a:stCxn id="1380360685" idx="3"/>
            <a:endCxn id="36342978" idx="1"/>
          </p:cNvCxnSpPr>
          <p:nvPr/>
        </p:nvCxnSpPr>
        <p:spPr bwMode="auto">
          <a:xfrm flipV="1">
            <a:off x="7865045" y="2398584"/>
            <a:ext cx="363751" cy="633721"/>
          </a:xfrm>
          <a:prstGeom prst="straightConnector1">
            <a:avLst/>
          </a:prstGeom>
          <a:noFill/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910568276" name="Google Shape;100;p1"/>
          <p:cNvCxnSpPr>
            <a:cxnSpLocks/>
            <a:stCxn id="520298416" idx="3"/>
            <a:endCxn id="986810440" idx="1"/>
          </p:cNvCxnSpPr>
          <p:nvPr/>
        </p:nvCxnSpPr>
        <p:spPr bwMode="auto">
          <a:xfrm>
            <a:off x="7849029" y="3840815"/>
            <a:ext cx="331941" cy="579164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572565179" name="Google Shape;108;p1"/>
          <p:cNvSpPr/>
          <p:nvPr/>
        </p:nvSpPr>
        <p:spPr bwMode="auto">
          <a:xfrm>
            <a:off x="4638314" y="1165615"/>
            <a:ext cx="3078987" cy="373698"/>
          </a:xfrm>
          <a:prstGeom prst="rect">
            <a:avLst/>
          </a:prstGeom>
          <a:noFill/>
          <a:ln w="1905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5302" tIns="32642" rIns="65302" bIns="32642" anchor="ctr" anchorCtr="0">
            <a:spAutoFit/>
          </a:bodyPr>
          <a:lstStyle/>
          <a:p>
            <a:pPr>
              <a:defRPr/>
            </a:pPr>
            <a:r>
              <a:rPr sz="1000">
                <a:solidFill>
                  <a:srgbClr val="000000"/>
                </a:solidFill>
                <a:latin typeface="Arial"/>
                <a:ea typeface="Arial"/>
                <a:cs typeface="Arial"/>
              </a:rPr>
              <a:t>Révision des textes législatifs (cadre de gestion, intégration, réglementation des professions)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53641083" name="Google Shape;109;p1"/>
          <p:cNvSpPr/>
          <p:nvPr/>
        </p:nvSpPr>
        <p:spPr bwMode="auto">
          <a:xfrm>
            <a:off x="4754380" y="5345938"/>
            <a:ext cx="2577881" cy="527586"/>
          </a:xfrm>
          <a:prstGeom prst="rect">
            <a:avLst/>
          </a:prstGeom>
          <a:noFill/>
          <a:ln w="12700" cap="flat" cmpd="sng">
            <a:solidFill>
              <a:srgbClr val="2E75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5302" tIns="32642" rIns="65302" bIns="32642" anchor="ctr" anchorCtr="0">
            <a:spAutoFit/>
          </a:bodyPr>
          <a:lstStyle/>
          <a:p>
            <a:pPr>
              <a:buClr>
                <a:srgbClr val="000000"/>
              </a:buClr>
              <a:buSzPts val="1000"/>
              <a:defRPr/>
            </a:pPr>
            <a:r>
              <a:rPr sz="1000">
                <a:solidFill>
                  <a:srgbClr val="000000"/>
                </a:solidFill>
                <a:latin typeface="Arial"/>
                <a:ea typeface="Arial"/>
                <a:cs typeface="Arial"/>
              </a:rPr>
              <a:t>Formations continues et mentorat en service (in-service training), </a:t>
            </a:r>
            <a:r>
              <a:rPr lang="en-US" sz="1000">
                <a:solidFill>
                  <a:srgbClr val="000000"/>
                </a:solidFill>
                <a:latin typeface="Arial"/>
                <a:ea typeface="Arial"/>
                <a:cs typeface="Arial"/>
              </a:rPr>
              <a:t>avec prise en compte du genre</a:t>
            </a:r>
            <a:endParaRPr sz="1000">
              <a:solidFill>
                <a:schemeClr val="dk1"/>
              </a:solidFill>
              <a:latin typeface="Arial"/>
              <a:cs typeface="Arial"/>
            </a:endParaRPr>
          </a:p>
        </p:txBody>
      </p:sp>
      <p:sp>
        <p:nvSpPr>
          <p:cNvPr id="1136437388" name="Google Shape;112;p1"/>
          <p:cNvSpPr/>
          <p:nvPr/>
        </p:nvSpPr>
        <p:spPr bwMode="auto">
          <a:xfrm>
            <a:off x="8206481" y="3101423"/>
            <a:ext cx="2486768" cy="527586"/>
          </a:xfrm>
          <a:prstGeom prst="rect">
            <a:avLst/>
          </a:prstGeom>
          <a:noFill/>
          <a:ln w="28575" cap="flat" cmpd="sng">
            <a:solidFill>
              <a:srgbClr val="FF00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5302" tIns="32642" rIns="65302" bIns="32642" anchor="ctr" anchorCtr="0">
            <a:spAutoFit/>
          </a:bodyPr>
          <a:lstStyle/>
          <a:p>
            <a:pPr>
              <a:buClr>
                <a:srgbClr val="000000"/>
              </a:buClr>
              <a:buSzPts val="1000"/>
              <a:defRPr/>
            </a:pPr>
            <a:r>
              <a:rPr sz="1000">
                <a:solidFill>
                  <a:srgbClr val="000000"/>
                </a:solidFill>
                <a:latin typeface="Arial"/>
                <a:ea typeface="Arial"/>
                <a:cs typeface="Arial"/>
              </a:rPr>
              <a:t>Meilleure adéquation entre les besoins du système de santé et l'offre de formation (quantité et spécialités formées)</a:t>
            </a:r>
            <a:endParaRPr sz="10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87472138" name="Google Shape;117;p1"/>
          <p:cNvSpPr/>
          <p:nvPr/>
        </p:nvSpPr>
        <p:spPr bwMode="auto">
          <a:xfrm>
            <a:off x="4603782" y="1950364"/>
            <a:ext cx="3091843" cy="373698"/>
          </a:xfrm>
          <a:prstGeom prst="rect">
            <a:avLst/>
          </a:prstGeom>
          <a:noFill/>
          <a:ln w="1905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5302" tIns="32642" rIns="65302" bIns="32642" anchor="ctr" anchorCtr="0">
            <a:spAutoFit/>
          </a:bodyPr>
          <a:lstStyle/>
          <a:p>
            <a:pPr>
              <a:buClr>
                <a:srgbClr val="000000"/>
              </a:buClr>
              <a:buSzPts val="1000"/>
              <a:defRPr/>
            </a:pPr>
            <a:r>
              <a:rPr sz="1000">
                <a:solidFill>
                  <a:srgbClr val="000000"/>
                </a:solidFill>
                <a:latin typeface="Arial"/>
                <a:ea typeface="Arial"/>
                <a:cs typeface="Arial"/>
              </a:rPr>
              <a:t>Mise en œuvre de systèmes d'information RH interopérables (iHRIS, HWMS)</a:t>
            </a:r>
            <a:endParaRPr sz="100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448857423" name="Google Shape;125;p1"/>
          <p:cNvCxnSpPr>
            <a:cxnSpLocks/>
            <a:stCxn id="1553641083" idx="3"/>
            <a:endCxn id="986810440" idx="1"/>
          </p:cNvCxnSpPr>
          <p:nvPr/>
        </p:nvCxnSpPr>
        <p:spPr bwMode="auto">
          <a:xfrm flipV="1">
            <a:off x="7332261" y="4419979"/>
            <a:ext cx="848709" cy="1189750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401088715" name="Google Shape;126;p1"/>
          <p:cNvCxnSpPr>
            <a:cxnSpLocks/>
          </p:cNvCxnSpPr>
          <p:nvPr/>
        </p:nvCxnSpPr>
        <p:spPr bwMode="auto">
          <a:xfrm>
            <a:off x="7527814" y="1241368"/>
            <a:ext cx="673437" cy="317999"/>
          </a:xfrm>
          <a:prstGeom prst="straightConnector1">
            <a:avLst/>
          </a:prstGeom>
          <a:noFill/>
          <a:ln w="12700" cap="flat" cmpd="sng">
            <a:solidFill>
              <a:srgbClr val="BF9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070762951" name="Google Shape;127;p1"/>
          <p:cNvCxnSpPr>
            <a:cxnSpLocks/>
            <a:stCxn id="1887472138" idx="3"/>
            <a:endCxn id="452052486" idx="1"/>
          </p:cNvCxnSpPr>
          <p:nvPr/>
        </p:nvCxnSpPr>
        <p:spPr bwMode="auto">
          <a:xfrm flipV="1">
            <a:off x="7695112" y="1568353"/>
            <a:ext cx="506066" cy="568603"/>
          </a:xfrm>
          <a:prstGeom prst="straightConnector1">
            <a:avLst/>
          </a:prstGeom>
          <a:noFill/>
          <a:ln w="12700" cap="flat" cmpd="sng">
            <a:solidFill>
              <a:srgbClr val="BF9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309088164" name="Google Shape;139;p1"/>
          <p:cNvSpPr/>
          <p:nvPr/>
        </p:nvSpPr>
        <p:spPr bwMode="auto">
          <a:xfrm>
            <a:off x="4535481" y="4382840"/>
            <a:ext cx="3254783" cy="527586"/>
          </a:xfrm>
          <a:prstGeom prst="rect">
            <a:avLst/>
          </a:prstGeom>
          <a:noFill/>
          <a:ln w="127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5302" tIns="32642" rIns="65302" bIns="32642" anchor="ctr" anchorCtr="0">
            <a:spAutoFit/>
          </a:bodyPr>
          <a:lstStyle/>
          <a:p>
            <a:pPr>
              <a:buClr>
                <a:srgbClr val="000000"/>
              </a:buClr>
              <a:buSzPts val="1000"/>
              <a:defRPr/>
            </a:pPr>
            <a:r>
              <a:rPr sz="1000">
                <a:solidFill>
                  <a:srgbClr val="000000"/>
                </a:solidFill>
                <a:latin typeface="Arial"/>
                <a:ea typeface="Arial"/>
                <a:cs typeface="Arial"/>
              </a:rPr>
              <a:t>Bourses, équipements, renforcement des capacités des écoles de santé (équipement et matériel, frais de maintenance, ...) </a:t>
            </a:r>
            <a:endParaRPr sz="10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20298416" name="Google Shape;141;p1"/>
          <p:cNvSpPr/>
          <p:nvPr/>
        </p:nvSpPr>
        <p:spPr bwMode="auto">
          <a:xfrm>
            <a:off x="4594085" y="3500079"/>
            <a:ext cx="3254944" cy="681475"/>
          </a:xfrm>
          <a:prstGeom prst="rect">
            <a:avLst/>
          </a:prstGeom>
          <a:noFill/>
          <a:ln w="127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5302" tIns="32642" rIns="65302" bIns="32642" anchor="ctr" anchorCtr="0">
            <a:spAutoFit/>
          </a:bodyPr>
          <a:lstStyle/>
          <a:p>
            <a:pPr>
              <a:buClr>
                <a:srgbClr val="000000"/>
              </a:buClr>
              <a:buSzPts val="1000"/>
              <a:defRPr/>
            </a:pPr>
            <a:r>
              <a:rPr lang="en-US"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Curricula </a:t>
            </a:r>
            <a:r>
              <a:rPr lang="en-US"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harmonisés</a:t>
            </a:r>
            <a:r>
              <a:rPr lang="en-US"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et </a:t>
            </a:r>
            <a:r>
              <a:rPr lang="en-US"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actualisés</a:t>
            </a:r>
            <a:r>
              <a:rPr lang="en-US"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avec </a:t>
            </a:r>
            <a:r>
              <a:rPr lang="en-US"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prise</a:t>
            </a:r>
            <a:r>
              <a:rPr lang="en-US"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en</a:t>
            </a:r>
            <a:r>
              <a:rPr lang="en-US"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compte</a:t>
            </a:r>
            <a:r>
              <a:rPr lang="en-US"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du genre : </a:t>
            </a:r>
            <a:r>
              <a:rPr lang="en-US"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Révision</a:t>
            </a:r>
            <a:r>
              <a:rPr lang="en-US"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et validation au Rwanda (4x4), Madagascar (revue curriculums </a:t>
            </a:r>
            <a:r>
              <a:rPr lang="en-US"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paramédicaux</a:t>
            </a:r>
            <a:r>
              <a:rPr lang="en-US"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), </a:t>
            </a:r>
            <a:r>
              <a:rPr lang="en-US"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Tchad</a:t>
            </a:r>
            <a:r>
              <a:rPr lang="en-US"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(DES </a:t>
            </a:r>
            <a:r>
              <a:rPr lang="en-US"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médicales</a:t>
            </a:r>
            <a:r>
              <a:rPr lang="en-US"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)</a:t>
            </a:r>
            <a:endParaRPr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702444774" name="Google Shape;157;p1"/>
          <p:cNvCxnSpPr>
            <a:cxnSpLocks/>
            <a:stCxn id="304890400" idx="3"/>
            <a:endCxn id="572565179" idx="1"/>
          </p:cNvCxnSpPr>
          <p:nvPr/>
        </p:nvCxnSpPr>
        <p:spPr bwMode="auto">
          <a:xfrm>
            <a:off x="3905441" y="1099726"/>
            <a:ext cx="732873" cy="252739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graphicFrame>
        <p:nvGraphicFramePr>
          <p:cNvPr id="1575718102" name="Tableau 1575718101"/>
          <p:cNvGraphicFramePr>
            <a:graphicFrameLocks/>
          </p:cNvGraphicFramePr>
          <p:nvPr/>
        </p:nvGraphicFramePr>
        <p:xfrm>
          <a:off x="-68429" y="398870"/>
          <a:ext cx="39006" cy="166007"/>
        </p:xfrm>
        <a:graphic>
          <a:graphicData uri="http://schemas.openxmlformats.org/drawingml/2006/table">
            <a:tbl>
              <a:tblPr firstRow="1" firstCol="1" bandRow="1"/>
              <a:tblGrid>
                <a:gridCol w="390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6007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sz="1000">
                        <a:latin typeface="Arial"/>
                        <a:cs typeface="Arial"/>
                      </a:endParaRPr>
                    </a:p>
                  </a:txBody>
                  <a:tcPr marL="6803" marR="6803" marT="6803" marB="6803" anchor="ctr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84856088" name="Google Shape;125;p1"/>
          <p:cNvCxnSpPr>
            <a:cxnSpLocks/>
            <a:stCxn id="1309088164" idx="3"/>
            <a:endCxn id="986810440" idx="1"/>
          </p:cNvCxnSpPr>
          <p:nvPr/>
        </p:nvCxnSpPr>
        <p:spPr bwMode="auto">
          <a:xfrm flipV="1">
            <a:off x="7790264" y="4419979"/>
            <a:ext cx="390706" cy="226653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6356497" name="Google Shape;125;p1"/>
          <p:cNvCxnSpPr>
            <a:cxnSpLocks/>
            <a:stCxn id="1309088164" idx="3"/>
            <a:endCxn id="1136437388" idx="1"/>
          </p:cNvCxnSpPr>
          <p:nvPr/>
        </p:nvCxnSpPr>
        <p:spPr bwMode="auto">
          <a:xfrm flipV="1">
            <a:off x="7790265" y="3365216"/>
            <a:ext cx="416215" cy="1281416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491022247" name="Google Shape;126;p1"/>
          <p:cNvCxnSpPr>
            <a:cxnSpLocks/>
            <a:stCxn id="572565179" idx="3"/>
            <a:endCxn id="36342978" idx="1"/>
          </p:cNvCxnSpPr>
          <p:nvPr/>
        </p:nvCxnSpPr>
        <p:spPr bwMode="auto">
          <a:xfrm>
            <a:off x="7717300" y="1352465"/>
            <a:ext cx="511496" cy="1046119"/>
          </a:xfrm>
          <a:prstGeom prst="straightConnector1">
            <a:avLst/>
          </a:prstGeom>
          <a:noFill/>
          <a:ln w="12700" cap="flat" cmpd="sng">
            <a:solidFill>
              <a:srgbClr val="BF9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088591520" name=" 1088591519"/>
          <p:cNvSpPr/>
          <p:nvPr/>
        </p:nvSpPr>
        <p:spPr bwMode="auto">
          <a:xfrm>
            <a:off x="401148" y="1383385"/>
            <a:ext cx="3176699" cy="370371"/>
          </a:xfrm>
        </p:spPr>
        <p:txBody>
          <a:bodyPr rot="0" spcFirstLastPara="0" vertOverflow="overflow" horzOverflow="overflow" vert="horz" wrap="square" lIns="65314" tIns="32657" rIns="65314" bIns="3265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Réaliser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un diagnostic des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ressources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humaines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et des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systèmes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de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gestion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existants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133349178" name=" 1133349177"/>
          <p:cNvSpPr/>
          <p:nvPr/>
        </p:nvSpPr>
        <p:spPr bwMode="auto">
          <a:xfrm>
            <a:off x="461546" y="2377585"/>
            <a:ext cx="3189456" cy="370371"/>
          </a:xfrm>
        </p:spPr>
        <p:txBody>
          <a:bodyPr rot="0" spcFirstLastPara="0" vertOverflow="overflow" horzOverflow="overflow" vert="horz" wrap="square" lIns="65314" tIns="32657" rIns="65314" bIns="3265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Réviser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,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harmoniser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et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valider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les curricula des formations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initiales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paramédicales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et</a:t>
            </a:r>
            <a:r>
              <a:rPr lang="fr-FR"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/ou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médicales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951501294" name=" 1951501293"/>
          <p:cNvSpPr/>
          <p:nvPr/>
        </p:nvSpPr>
        <p:spPr bwMode="auto">
          <a:xfrm>
            <a:off x="469183" y="1857125"/>
            <a:ext cx="2865419" cy="370371"/>
          </a:xfrm>
          <a:ln w="19050">
            <a:solidFill>
              <a:srgbClr val="92D050"/>
            </a:solidFill>
          </a:ln>
        </p:spPr>
        <p:txBody>
          <a:bodyPr rot="0" spcFirstLastPara="0" vertOverflow="overflow" horzOverflow="overflow" vert="horz" wrap="square" lIns="65314" tIns="32657" rIns="65314" bIns="3265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Mettre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en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place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ou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renforcer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un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système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d’information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pour la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gestion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des RHS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998472472" name=" 998472471"/>
          <p:cNvSpPr/>
          <p:nvPr/>
        </p:nvSpPr>
        <p:spPr bwMode="auto">
          <a:xfrm>
            <a:off x="445718" y="2877681"/>
            <a:ext cx="2782633" cy="370371"/>
          </a:xfrm>
        </p:spPr>
        <p:txBody>
          <a:bodyPr rot="0" spcFirstLastPara="0" vertOverflow="overflow" horzOverflow="overflow" vert="horz" wrap="square" lIns="65314" tIns="32657" rIns="65314" bIns="3265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Octroyer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des bourses pour des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études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médicales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/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paramédicales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prioritaires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970818540" name=" 970818539"/>
          <p:cNvSpPr/>
          <p:nvPr/>
        </p:nvSpPr>
        <p:spPr bwMode="auto">
          <a:xfrm>
            <a:off x="412169" y="3423533"/>
            <a:ext cx="2922433" cy="370371"/>
          </a:xfrm>
        </p:spPr>
        <p:txBody>
          <a:bodyPr rot="0" spcFirstLastPara="0" vertOverflow="overflow" horzOverflow="overflow" vert="horz" wrap="square" lIns="65314" tIns="32657" rIns="65314" bIns="3265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Former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ou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recycler les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enseignants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/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formateurs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des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écoles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de santé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304890400" name=" 304890399"/>
          <p:cNvSpPr/>
          <p:nvPr/>
        </p:nvSpPr>
        <p:spPr bwMode="auto">
          <a:xfrm>
            <a:off x="469183" y="914540"/>
            <a:ext cx="3436257" cy="370371"/>
          </a:xfrm>
        </p:spPr>
        <p:txBody>
          <a:bodyPr rot="0" spcFirstLastPara="0" vertOverflow="overflow" horzOverflow="overflow" vert="horz" wrap="square" lIns="65314" tIns="32657" rIns="65314" bIns="3265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Élaborer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ou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actualiser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les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textes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réglementaires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encadrant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la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gestion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et la formation des RHS</a:t>
            </a:r>
            <a:endParaRPr sz="1000" dirty="0">
              <a:latin typeface="Arial"/>
              <a:cs typeface="Arial"/>
            </a:endParaRPr>
          </a:p>
        </p:txBody>
      </p:sp>
      <p:graphicFrame>
        <p:nvGraphicFramePr>
          <p:cNvPr id="2080875993" name="Tableau 2080875992"/>
          <p:cNvGraphicFramePr>
            <a:graphicFrameLocks/>
          </p:cNvGraphicFramePr>
          <p:nvPr/>
        </p:nvGraphicFramePr>
        <p:xfrm>
          <a:off x="40995" y="507727"/>
          <a:ext cx="39006" cy="166007"/>
        </p:xfrm>
        <a:graphic>
          <a:graphicData uri="http://schemas.openxmlformats.org/drawingml/2006/table">
            <a:tbl>
              <a:tblPr firstRow="1" firstCol="1" bandRow="1"/>
              <a:tblGrid>
                <a:gridCol w="390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6007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sz="1000">
                        <a:latin typeface="Arial"/>
                        <a:cs typeface="Arial"/>
                      </a:endParaRPr>
                    </a:p>
                  </a:txBody>
                  <a:tcPr marL="6803" marR="6803" marT="6803" marB="6803" anchor="ctr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65818498" name=" 1065818497"/>
          <p:cNvSpPr/>
          <p:nvPr/>
        </p:nvSpPr>
        <p:spPr bwMode="auto">
          <a:xfrm>
            <a:off x="362240" y="4045329"/>
            <a:ext cx="3052302" cy="370371"/>
          </a:xfrm>
        </p:spPr>
        <p:txBody>
          <a:bodyPr rot="0" spcFirstLastPara="0" vertOverflow="overflow" horzOverflow="overflow" vert="horz" wrap="square" lIns="65314" tIns="32657" rIns="65314" bIns="3265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Intégrer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l’approche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genre et VBG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dans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les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outils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de formation et les curricula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322546970" name=" 1322546969"/>
          <p:cNvSpPr/>
          <p:nvPr/>
        </p:nvSpPr>
        <p:spPr bwMode="auto">
          <a:xfrm>
            <a:off x="401147" y="4560212"/>
            <a:ext cx="3191828" cy="370371"/>
          </a:xfrm>
        </p:spPr>
        <p:txBody>
          <a:bodyPr rot="0" spcFirstLastPara="0" vertOverflow="overflow" horzOverflow="overflow" vert="horz" wrap="square" lIns="65314" tIns="32657" rIns="65314" bIns="3265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Créer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ou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équiper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des infrastructures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éducatives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(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plateaux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techniques,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laboratoires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, etc.)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988645015" name=" 988645014"/>
          <p:cNvSpPr/>
          <p:nvPr/>
        </p:nvSpPr>
        <p:spPr bwMode="auto">
          <a:xfrm>
            <a:off x="363011" y="5055370"/>
            <a:ext cx="3289276" cy="370371"/>
          </a:xfrm>
        </p:spPr>
        <p:txBody>
          <a:bodyPr rot="0" spcFirstLastPara="0" vertOverflow="overflow" horzOverflow="overflow" vert="horz" wrap="square" lIns="65314" tIns="32657" rIns="65314" bIns="3265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Organiser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des formations continues et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mentorats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pour les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professionnels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de santé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en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exercice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047127700" name=" 1047127699"/>
          <p:cNvSpPr/>
          <p:nvPr/>
        </p:nvSpPr>
        <p:spPr bwMode="auto">
          <a:xfrm>
            <a:off x="405857" y="5567818"/>
            <a:ext cx="2965069" cy="522771"/>
          </a:xfrm>
        </p:spPr>
        <p:txBody>
          <a:bodyPr rot="0" spcFirstLastPara="0" vertOverflow="overflow" horzOverflow="overflow" vert="horz" wrap="square" lIns="65314" tIns="32657" rIns="65314" bIns="3265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Mettre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en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place, financer,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organiser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ou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dynamiser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des cadres de coordination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multisectorielle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sur les RHS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529163967" name=" 1529163966"/>
          <p:cNvSpPr/>
          <p:nvPr/>
        </p:nvSpPr>
        <p:spPr bwMode="auto">
          <a:xfrm>
            <a:off x="469183" y="6276521"/>
            <a:ext cx="3177214" cy="370371"/>
          </a:xfrm>
        </p:spPr>
        <p:txBody>
          <a:bodyPr rot="0" spcFirstLastPara="0" vertOverflow="overflow" horzOverflow="overflow" vert="horz" wrap="square" lIns="65314" tIns="32657" rIns="65314" bIns="3265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Déployer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des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outils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de supervision et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suivi-évaluation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désagrégés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(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sexe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,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âge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, </a:t>
            </a:r>
            <a:r>
              <a:rPr sz="100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localisation</a:t>
            </a:r>
            <a:r>
              <a:rPr sz="1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)</a:t>
            </a:r>
            <a:endParaRPr sz="1000" dirty="0">
              <a:latin typeface="Arial"/>
              <a:cs typeface="Arial"/>
            </a:endParaRPr>
          </a:p>
        </p:txBody>
      </p:sp>
      <p:cxnSp>
        <p:nvCxnSpPr>
          <p:cNvPr id="589569734" name="Google Shape;157;p1"/>
          <p:cNvCxnSpPr>
            <a:cxnSpLocks/>
            <a:stCxn id="304890400" idx="3"/>
            <a:endCxn id="1380360685" idx="1"/>
          </p:cNvCxnSpPr>
          <p:nvPr/>
        </p:nvCxnSpPr>
        <p:spPr bwMode="auto">
          <a:xfrm>
            <a:off x="3905441" y="1099725"/>
            <a:ext cx="617076" cy="1932580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93692110" name="Google Shape;98;p1"/>
          <p:cNvCxnSpPr>
            <a:cxnSpLocks/>
            <a:stCxn id="1380360685" idx="3"/>
            <a:endCxn id="452052486" idx="1"/>
          </p:cNvCxnSpPr>
          <p:nvPr/>
        </p:nvCxnSpPr>
        <p:spPr bwMode="auto">
          <a:xfrm flipV="1">
            <a:off x="7864533" y="1568353"/>
            <a:ext cx="336645" cy="1420410"/>
          </a:xfrm>
          <a:prstGeom prst="straightConnector1">
            <a:avLst/>
          </a:prstGeom>
          <a:noFill/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676477018" name="Google Shape;157;p1"/>
          <p:cNvCxnSpPr>
            <a:cxnSpLocks/>
            <a:stCxn id="1088591520" idx="3"/>
            <a:endCxn id="1887472138" idx="1"/>
          </p:cNvCxnSpPr>
          <p:nvPr/>
        </p:nvCxnSpPr>
        <p:spPr bwMode="auto">
          <a:xfrm>
            <a:off x="3577847" y="1568570"/>
            <a:ext cx="1025935" cy="568642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58514773" name="Google Shape;157;p1"/>
          <p:cNvCxnSpPr>
            <a:cxnSpLocks/>
            <a:stCxn id="1088591520" idx="3"/>
            <a:endCxn id="1380360685" idx="1"/>
          </p:cNvCxnSpPr>
          <p:nvPr/>
        </p:nvCxnSpPr>
        <p:spPr bwMode="auto">
          <a:xfrm>
            <a:off x="3577846" y="1568570"/>
            <a:ext cx="944670" cy="1463735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77710971" name="Google Shape;157;p1"/>
          <p:cNvCxnSpPr>
            <a:cxnSpLocks/>
            <a:stCxn id="1088591520" idx="3"/>
            <a:endCxn id="572565179" idx="1"/>
          </p:cNvCxnSpPr>
          <p:nvPr/>
        </p:nvCxnSpPr>
        <p:spPr bwMode="auto">
          <a:xfrm flipV="1">
            <a:off x="3577847" y="1352465"/>
            <a:ext cx="1060467" cy="216104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71900072" name="Google Shape;157;p1"/>
          <p:cNvCxnSpPr>
            <a:cxnSpLocks/>
            <a:stCxn id="1133349178" idx="3"/>
            <a:endCxn id="520298416" idx="1"/>
          </p:cNvCxnSpPr>
          <p:nvPr/>
        </p:nvCxnSpPr>
        <p:spPr bwMode="auto">
          <a:xfrm>
            <a:off x="3651002" y="2562770"/>
            <a:ext cx="943083" cy="1278045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47298232" name="Google Shape;157;p1"/>
          <p:cNvCxnSpPr>
            <a:cxnSpLocks/>
            <a:stCxn id="1951501294" idx="3"/>
            <a:endCxn id="1887472138" idx="1"/>
          </p:cNvCxnSpPr>
          <p:nvPr/>
        </p:nvCxnSpPr>
        <p:spPr bwMode="auto">
          <a:xfrm>
            <a:off x="3334602" y="2042311"/>
            <a:ext cx="1269180" cy="94902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97474332" name="Google Shape;157;p1"/>
          <p:cNvCxnSpPr>
            <a:cxnSpLocks/>
            <a:stCxn id="998472472" idx="3"/>
            <a:endCxn id="1309088164" idx="1"/>
          </p:cNvCxnSpPr>
          <p:nvPr/>
        </p:nvCxnSpPr>
        <p:spPr bwMode="auto">
          <a:xfrm>
            <a:off x="3228350" y="3062866"/>
            <a:ext cx="1307131" cy="1583766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873407366" name="Google Shape;157;p1"/>
          <p:cNvCxnSpPr>
            <a:cxnSpLocks/>
            <a:stCxn id="970818540" idx="3"/>
            <a:endCxn id="1309088164" idx="1"/>
          </p:cNvCxnSpPr>
          <p:nvPr/>
        </p:nvCxnSpPr>
        <p:spPr bwMode="auto">
          <a:xfrm>
            <a:off x="3334602" y="3608718"/>
            <a:ext cx="1200879" cy="1037914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58529167" name="Google Shape;157;p1"/>
          <p:cNvCxnSpPr>
            <a:cxnSpLocks/>
            <a:stCxn id="970818540" idx="3"/>
            <a:endCxn id="1553641083" idx="1"/>
          </p:cNvCxnSpPr>
          <p:nvPr/>
        </p:nvCxnSpPr>
        <p:spPr bwMode="auto">
          <a:xfrm>
            <a:off x="3334602" y="3608718"/>
            <a:ext cx="1419778" cy="2001011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31986545" name="Google Shape;157;p1"/>
          <p:cNvCxnSpPr>
            <a:cxnSpLocks/>
            <a:stCxn id="1065818498" idx="3"/>
            <a:endCxn id="1553641083" idx="1"/>
          </p:cNvCxnSpPr>
          <p:nvPr/>
        </p:nvCxnSpPr>
        <p:spPr bwMode="auto">
          <a:xfrm>
            <a:off x="3414542" y="4230513"/>
            <a:ext cx="1339838" cy="1379216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837917949" name="Google Shape;157;p1"/>
          <p:cNvCxnSpPr>
            <a:cxnSpLocks/>
            <a:stCxn id="1065818498" idx="3"/>
            <a:endCxn id="520298416" idx="1"/>
          </p:cNvCxnSpPr>
          <p:nvPr/>
        </p:nvCxnSpPr>
        <p:spPr bwMode="auto">
          <a:xfrm flipV="1">
            <a:off x="3414543" y="3840816"/>
            <a:ext cx="1179542" cy="389699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806377537" name="Google Shape;157;p1"/>
          <p:cNvCxnSpPr>
            <a:cxnSpLocks/>
            <a:stCxn id="1065818498" idx="3"/>
            <a:endCxn id="1309088164" idx="1"/>
          </p:cNvCxnSpPr>
          <p:nvPr/>
        </p:nvCxnSpPr>
        <p:spPr bwMode="auto">
          <a:xfrm>
            <a:off x="3414542" y="4230513"/>
            <a:ext cx="1120939" cy="416119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05425376" name="Google Shape;157;p1"/>
          <p:cNvCxnSpPr>
            <a:cxnSpLocks/>
            <a:stCxn id="1322546970" idx="3"/>
            <a:endCxn id="1309088164" idx="1"/>
          </p:cNvCxnSpPr>
          <p:nvPr/>
        </p:nvCxnSpPr>
        <p:spPr bwMode="auto">
          <a:xfrm flipV="1">
            <a:off x="3592975" y="4646633"/>
            <a:ext cx="942506" cy="98764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84477041" name="Google Shape;157;p1"/>
          <p:cNvCxnSpPr>
            <a:cxnSpLocks/>
            <a:stCxn id="1047127700" idx="3"/>
            <a:endCxn id="1380360685" idx="1"/>
          </p:cNvCxnSpPr>
          <p:nvPr/>
        </p:nvCxnSpPr>
        <p:spPr bwMode="auto">
          <a:xfrm flipV="1">
            <a:off x="3370926" y="3032307"/>
            <a:ext cx="1151591" cy="2796897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874390401" name="Google Shape;157;p1"/>
          <p:cNvCxnSpPr>
            <a:cxnSpLocks/>
            <a:stCxn id="1529163967" idx="3"/>
            <a:endCxn id="1887472138" idx="1"/>
          </p:cNvCxnSpPr>
          <p:nvPr/>
        </p:nvCxnSpPr>
        <p:spPr bwMode="auto">
          <a:xfrm flipV="1">
            <a:off x="3646397" y="2137213"/>
            <a:ext cx="957385" cy="4324492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733642173" name="Google Shape;157;p1"/>
          <p:cNvCxnSpPr>
            <a:cxnSpLocks/>
            <a:stCxn id="1529163967" idx="3"/>
            <a:endCxn id="1380360685" idx="1"/>
          </p:cNvCxnSpPr>
          <p:nvPr/>
        </p:nvCxnSpPr>
        <p:spPr bwMode="auto">
          <a:xfrm flipV="1">
            <a:off x="3646396" y="3032307"/>
            <a:ext cx="876120" cy="3429399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78755190" name="Google Shape;157;p1"/>
          <p:cNvCxnSpPr>
            <a:cxnSpLocks/>
            <a:stCxn id="1529163967" idx="3"/>
            <a:endCxn id="1309088164" idx="1"/>
          </p:cNvCxnSpPr>
          <p:nvPr/>
        </p:nvCxnSpPr>
        <p:spPr bwMode="auto">
          <a:xfrm flipV="1">
            <a:off x="3646397" y="4646633"/>
            <a:ext cx="889085" cy="1815072"/>
          </a:xfrm>
          <a:prstGeom prst="straightConnector1">
            <a:avLst/>
          </a:prstGeom>
          <a:noFill/>
          <a:ln w="1270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585436762" name="Google Shape;97;p1"/>
          <p:cNvCxnSpPr>
            <a:cxnSpLocks/>
            <a:stCxn id="1136437388" idx="3"/>
            <a:endCxn id="1153434391" idx="1"/>
          </p:cNvCxnSpPr>
          <p:nvPr/>
        </p:nvCxnSpPr>
        <p:spPr bwMode="auto">
          <a:xfrm flipV="1">
            <a:off x="10693249" y="2945320"/>
            <a:ext cx="346072" cy="419896"/>
          </a:xfrm>
          <a:prstGeom prst="straightConnector1">
            <a:avLst/>
          </a:prstGeom>
          <a:noFill/>
          <a:ln w="28575" cap="flat" cmpd="sng">
            <a:solidFill>
              <a:srgbClr val="0C0C0C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741042031" name="Google Shape;86;p1"/>
          <p:cNvSpPr/>
          <p:nvPr/>
        </p:nvSpPr>
        <p:spPr bwMode="auto">
          <a:xfrm>
            <a:off x="1202330" y="68794"/>
            <a:ext cx="10589572" cy="219810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spcFirstLastPara="1" wrap="square" lIns="65302" tIns="32642" rIns="65302" bIns="32642" anchor="ctr" anchorCtr="0">
            <a:spAutoFit/>
          </a:bodyPr>
          <a:lstStyle/>
          <a:p>
            <a:pPr algn="ctr">
              <a:buClr>
                <a:srgbClr val="000000"/>
              </a:buClr>
              <a:buSzPts val="1000"/>
              <a:defRPr/>
            </a:pPr>
            <a:r>
              <a:rPr lang="fr-FR" sz="1000" b="1" dirty="0">
                <a:solidFill>
                  <a:schemeClr val="dk1"/>
                </a:solidFill>
                <a:latin typeface="Arial"/>
                <a:ea typeface="Arial"/>
                <a:cs typeface="Arial"/>
              </a:rPr>
              <a:t>THEORIE DU CHANGEMENT - PROJETS « RESSOURCES HUMAINES EN SANTE » AU RWANDA, </a:t>
            </a:r>
            <a:r>
              <a:rPr lang="fr-FR" sz="1000" b="1" dirty="0">
                <a:solidFill>
                  <a:schemeClr val="dk1"/>
                </a:solidFill>
                <a:latin typeface="Arial"/>
                <a:ea typeface="Arial"/>
                <a:cs typeface="Arial"/>
              </a:rPr>
              <a:t>MADAGASCAR ET TCHAD</a:t>
            </a:r>
            <a:endParaRPr sz="1000" b="1" dirty="0">
              <a:solidFill>
                <a:schemeClr val="dk1"/>
              </a:solidFill>
              <a:latin typeface="Arial"/>
              <a:cs typeface="Arial"/>
            </a:endParaRPr>
          </a:p>
        </p:txBody>
      </p:sp>
      <p:cxnSp>
        <p:nvCxnSpPr>
          <p:cNvPr id="2130585920" name="Google Shape;127;p1"/>
          <p:cNvCxnSpPr>
            <a:cxnSpLocks/>
            <a:stCxn id="1887472138" idx="3"/>
            <a:endCxn id="1136437388" idx="1"/>
          </p:cNvCxnSpPr>
          <p:nvPr/>
        </p:nvCxnSpPr>
        <p:spPr bwMode="auto">
          <a:xfrm>
            <a:off x="7695625" y="2137213"/>
            <a:ext cx="510856" cy="1228003"/>
          </a:xfrm>
          <a:prstGeom prst="straightConnector1">
            <a:avLst/>
          </a:prstGeom>
          <a:noFill/>
          <a:ln w="12700" cap="flat" cmpd="sng">
            <a:solidFill>
              <a:srgbClr val="BF9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766324518" name="ZoneTexte 766324517"/>
          <p:cNvSpPr txBox="1"/>
          <p:nvPr/>
        </p:nvSpPr>
        <p:spPr bwMode="auto">
          <a:xfrm>
            <a:off x="7458674" y="5040919"/>
            <a:ext cx="2537100" cy="1751093"/>
          </a:xfrm>
          <a:prstGeom prst="rect">
            <a:avLst/>
          </a:prstGeom>
          <a:noFill/>
        </p:spPr>
        <p:txBody>
          <a:bodyPr vertOverflow="overflow" horzOverflow="overflow" vert="horz" wrap="square" lIns="65314" tIns="32657" rIns="65314" bIns="32657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sz="1286" b="1" dirty="0">
                <a:solidFill>
                  <a:schemeClr val="accent1">
                    <a:lumMod val="75000"/>
                  </a:schemeClr>
                </a:solidFill>
              </a:rPr>
              <a:t>HYPOTHESES</a:t>
            </a:r>
          </a:p>
          <a:p>
            <a:pPr marL="202775" indent="-202775">
              <a:buFont typeface="Arial"/>
              <a:buChar char="–"/>
              <a:defRPr/>
            </a:pPr>
            <a:r>
              <a:rPr sz="1000" dirty="0"/>
              <a:t>RHS </a:t>
            </a:r>
            <a:r>
              <a:rPr sz="1000" dirty="0" err="1"/>
              <a:t>disponibles</a:t>
            </a:r>
            <a:r>
              <a:rPr sz="1000" dirty="0"/>
              <a:t> et </a:t>
            </a:r>
            <a:r>
              <a:rPr sz="1000" dirty="0" err="1"/>
              <a:t>mobilisables</a:t>
            </a:r>
            <a:endParaRPr sz="1000" dirty="0"/>
          </a:p>
          <a:p>
            <a:pPr marL="202775" indent="-202775">
              <a:buFont typeface="Arial"/>
              <a:buChar char="–"/>
              <a:defRPr/>
            </a:pPr>
            <a:r>
              <a:rPr lang="en-US" sz="1000" dirty="0">
                <a:latin typeface="Arial"/>
                <a:ea typeface="Arial"/>
                <a:cs typeface="Arial"/>
              </a:rPr>
              <a:t>Formations de </a:t>
            </a:r>
            <a:r>
              <a:rPr lang="en-US" sz="1000" dirty="0" err="1">
                <a:latin typeface="Arial"/>
                <a:ea typeface="Arial"/>
                <a:cs typeface="Arial"/>
              </a:rPr>
              <a:t>qualité</a:t>
            </a:r>
            <a:r>
              <a:rPr lang="en-US" sz="1000" dirty="0">
                <a:latin typeface="Arial"/>
                <a:ea typeface="Arial"/>
                <a:cs typeface="Arial"/>
              </a:rPr>
              <a:t> et </a:t>
            </a:r>
            <a:r>
              <a:rPr lang="en-US" sz="1000" dirty="0" err="1">
                <a:latin typeface="Arial"/>
                <a:ea typeface="Arial"/>
                <a:cs typeface="Arial"/>
              </a:rPr>
              <a:t>adaptées</a:t>
            </a:r>
            <a:r>
              <a:rPr lang="en-US" sz="1000" dirty="0">
                <a:latin typeface="Arial"/>
                <a:ea typeface="Arial"/>
                <a:cs typeface="Arial"/>
              </a:rPr>
              <a:t> aux </a:t>
            </a:r>
            <a:r>
              <a:rPr lang="en-US" sz="1000" dirty="0" err="1">
                <a:latin typeface="Arial"/>
                <a:ea typeface="Arial"/>
                <a:cs typeface="Arial"/>
              </a:rPr>
              <a:t>besoins</a:t>
            </a:r>
            <a:endParaRPr lang="en-US" sz="1000" dirty="0">
              <a:latin typeface="Arial"/>
              <a:ea typeface="Arial"/>
              <a:cs typeface="Arial"/>
            </a:endParaRPr>
          </a:p>
          <a:p>
            <a:pPr marL="202775" indent="-202775">
              <a:buFont typeface="Arial"/>
              <a:buChar char="–"/>
              <a:defRPr/>
            </a:pPr>
            <a:r>
              <a:rPr lang="en-US" sz="1000" dirty="0" err="1">
                <a:latin typeface="Arial"/>
                <a:ea typeface="Arial"/>
                <a:cs typeface="Arial"/>
              </a:rPr>
              <a:t>Soignants</a:t>
            </a:r>
            <a:r>
              <a:rPr lang="en-US" sz="1000" dirty="0">
                <a:latin typeface="Arial"/>
                <a:ea typeface="Arial"/>
                <a:cs typeface="Arial"/>
              </a:rPr>
              <a:t> </a:t>
            </a:r>
            <a:r>
              <a:rPr lang="en-US" sz="1000" dirty="0" err="1">
                <a:latin typeface="Arial"/>
                <a:ea typeface="Arial"/>
                <a:cs typeface="Arial"/>
              </a:rPr>
              <a:t>formés</a:t>
            </a:r>
            <a:r>
              <a:rPr lang="en-US" sz="1000" dirty="0">
                <a:latin typeface="Arial"/>
                <a:ea typeface="Arial"/>
                <a:cs typeface="Arial"/>
              </a:rPr>
              <a:t> </a:t>
            </a:r>
            <a:r>
              <a:rPr lang="en-US" sz="1000" dirty="0" err="1">
                <a:latin typeface="Arial"/>
                <a:ea typeface="Arial"/>
                <a:cs typeface="Arial"/>
              </a:rPr>
              <a:t>restent</a:t>
            </a:r>
            <a:r>
              <a:rPr lang="en-US" sz="1000" dirty="0">
                <a:latin typeface="Arial"/>
                <a:ea typeface="Arial"/>
                <a:cs typeface="Arial"/>
              </a:rPr>
              <a:t> </a:t>
            </a:r>
            <a:r>
              <a:rPr lang="en-US" sz="1000" dirty="0" err="1">
                <a:latin typeface="Arial"/>
                <a:ea typeface="Arial"/>
                <a:cs typeface="Arial"/>
              </a:rPr>
              <a:t>dans</a:t>
            </a:r>
            <a:r>
              <a:rPr lang="en-US" sz="1000" dirty="0">
                <a:latin typeface="Arial"/>
                <a:ea typeface="Arial"/>
                <a:cs typeface="Arial"/>
              </a:rPr>
              <a:t> le </a:t>
            </a:r>
            <a:r>
              <a:rPr lang="en-US" sz="1000" dirty="0" err="1">
                <a:latin typeface="Arial"/>
                <a:ea typeface="Arial"/>
                <a:cs typeface="Arial"/>
              </a:rPr>
              <a:t>système</a:t>
            </a:r>
            <a:r>
              <a:rPr lang="en-US" sz="1000" dirty="0">
                <a:latin typeface="Arial"/>
                <a:ea typeface="Arial"/>
                <a:cs typeface="Arial"/>
              </a:rPr>
              <a:t> de santé public et </a:t>
            </a:r>
            <a:r>
              <a:rPr lang="en-US" sz="1000" dirty="0" err="1">
                <a:latin typeface="Arial"/>
                <a:ea typeface="Arial"/>
                <a:cs typeface="Arial"/>
              </a:rPr>
              <a:t>dans</a:t>
            </a:r>
            <a:r>
              <a:rPr lang="en-US" sz="1000" dirty="0">
                <a:latin typeface="Arial"/>
                <a:ea typeface="Arial"/>
                <a:cs typeface="Arial"/>
              </a:rPr>
              <a:t> les zones </a:t>
            </a:r>
            <a:r>
              <a:rPr lang="en-US" sz="1000" dirty="0" err="1">
                <a:latin typeface="Arial"/>
                <a:ea typeface="Arial"/>
                <a:cs typeface="Arial"/>
              </a:rPr>
              <a:t>ciblées</a:t>
            </a:r>
            <a:endParaRPr lang="en-US" sz="1000" dirty="0">
              <a:latin typeface="Arial"/>
              <a:ea typeface="Arial"/>
              <a:cs typeface="Arial"/>
            </a:endParaRPr>
          </a:p>
          <a:p>
            <a:pPr marL="202775" indent="-202775">
              <a:buFont typeface="Arial"/>
              <a:buChar char="–"/>
              <a:defRPr/>
            </a:pPr>
            <a:r>
              <a:rPr lang="en-US" sz="1000" dirty="0" err="1">
                <a:latin typeface="Arial"/>
                <a:ea typeface="Arial"/>
                <a:cs typeface="Arial"/>
              </a:rPr>
              <a:t>capacités</a:t>
            </a:r>
            <a:r>
              <a:rPr lang="en-US" sz="1000" dirty="0">
                <a:latin typeface="Arial"/>
                <a:ea typeface="Arial"/>
                <a:cs typeface="Arial"/>
              </a:rPr>
              <a:t> de </a:t>
            </a:r>
            <a:r>
              <a:rPr lang="en-US" sz="1000" dirty="0" err="1">
                <a:latin typeface="Arial"/>
                <a:ea typeface="Arial"/>
                <a:cs typeface="Arial"/>
              </a:rPr>
              <a:t>gestion</a:t>
            </a:r>
            <a:r>
              <a:rPr lang="en-US" sz="1000" dirty="0">
                <a:latin typeface="Arial"/>
                <a:ea typeface="Arial"/>
                <a:cs typeface="Arial"/>
              </a:rPr>
              <a:t> RH au </a:t>
            </a:r>
            <a:r>
              <a:rPr lang="en-US" sz="1000" dirty="0" err="1">
                <a:latin typeface="Arial"/>
                <a:ea typeface="Arial"/>
                <a:cs typeface="Arial"/>
              </a:rPr>
              <a:t>niveau</a:t>
            </a:r>
            <a:r>
              <a:rPr lang="en-US" sz="1000" dirty="0">
                <a:latin typeface="Arial"/>
                <a:ea typeface="Arial"/>
                <a:cs typeface="Arial"/>
              </a:rPr>
              <a:t> central et </a:t>
            </a:r>
            <a:r>
              <a:rPr lang="en-US" sz="1000" dirty="0" err="1">
                <a:latin typeface="Arial"/>
                <a:ea typeface="Arial"/>
                <a:cs typeface="Arial"/>
              </a:rPr>
              <a:t>décentralisé</a:t>
            </a:r>
            <a:r>
              <a:rPr lang="en-US" sz="1000" dirty="0">
                <a:latin typeface="Arial"/>
                <a:ea typeface="Arial"/>
                <a:cs typeface="Arial"/>
              </a:rPr>
              <a:t> </a:t>
            </a:r>
            <a:r>
              <a:rPr lang="en-US" sz="1000" dirty="0" err="1">
                <a:latin typeface="Arial"/>
                <a:ea typeface="Arial"/>
                <a:cs typeface="Arial"/>
              </a:rPr>
              <a:t>sont</a:t>
            </a:r>
            <a:r>
              <a:rPr lang="en-US" sz="1000" dirty="0">
                <a:latin typeface="Arial"/>
                <a:ea typeface="Arial"/>
                <a:cs typeface="Arial"/>
              </a:rPr>
              <a:t> </a:t>
            </a:r>
            <a:r>
              <a:rPr lang="en-US" sz="1000" dirty="0" err="1">
                <a:latin typeface="Arial"/>
                <a:ea typeface="Arial"/>
                <a:cs typeface="Arial"/>
              </a:rPr>
              <a:t>renforcées</a:t>
            </a:r>
            <a:endParaRPr lang="en-US" sz="1000" dirty="0">
              <a:latin typeface="Arial"/>
              <a:ea typeface="Arial"/>
              <a:cs typeface="Arial"/>
            </a:endParaRPr>
          </a:p>
          <a:p>
            <a:pPr marL="202775" indent="-202775">
              <a:buFont typeface="Arial"/>
              <a:buChar char="–"/>
              <a:defRPr/>
            </a:pPr>
            <a:r>
              <a:rPr lang="en-US" sz="1000" dirty="0" err="1">
                <a:latin typeface="Arial"/>
                <a:ea typeface="Arial"/>
                <a:cs typeface="Arial"/>
              </a:rPr>
              <a:t>volonté</a:t>
            </a:r>
            <a:r>
              <a:rPr lang="en-US" sz="1000" dirty="0">
                <a:latin typeface="Arial"/>
                <a:ea typeface="Arial"/>
                <a:cs typeface="Arial"/>
              </a:rPr>
              <a:t> </a:t>
            </a:r>
            <a:r>
              <a:rPr lang="en-US" sz="1000" dirty="0" err="1">
                <a:latin typeface="Arial"/>
                <a:ea typeface="Arial"/>
                <a:cs typeface="Arial"/>
              </a:rPr>
              <a:t>politique</a:t>
            </a:r>
            <a:r>
              <a:rPr lang="en-US" sz="1000" dirty="0">
                <a:latin typeface="Arial"/>
                <a:ea typeface="Arial"/>
                <a:cs typeface="Arial"/>
              </a:rPr>
              <a:t> et </a:t>
            </a:r>
            <a:r>
              <a:rPr lang="en-US" sz="1000" dirty="0" err="1">
                <a:latin typeface="Arial"/>
                <a:ea typeface="Arial"/>
                <a:cs typeface="Arial"/>
              </a:rPr>
              <a:t>institutionnelle</a:t>
            </a:r>
            <a:r>
              <a:rPr lang="en-US" sz="1000" dirty="0">
                <a:latin typeface="Arial"/>
                <a:ea typeface="Arial"/>
                <a:cs typeface="Arial"/>
              </a:rPr>
              <a:t> de </a:t>
            </a:r>
            <a:r>
              <a:rPr lang="en-US" sz="1000" dirty="0" err="1">
                <a:latin typeface="Arial"/>
                <a:ea typeface="Arial"/>
                <a:cs typeface="Arial"/>
              </a:rPr>
              <a:t>réformer</a:t>
            </a:r>
            <a:r>
              <a:rPr lang="en-US" sz="1000" dirty="0">
                <a:latin typeface="Arial"/>
                <a:ea typeface="Arial"/>
                <a:cs typeface="Arial"/>
              </a:rPr>
              <a:t> la </a:t>
            </a:r>
            <a:r>
              <a:rPr lang="en-US" sz="1000" dirty="0" err="1">
                <a:latin typeface="Arial"/>
                <a:ea typeface="Arial"/>
                <a:cs typeface="Arial"/>
              </a:rPr>
              <a:t>gestion</a:t>
            </a:r>
            <a:r>
              <a:rPr lang="en-US" sz="1000" dirty="0">
                <a:latin typeface="Arial"/>
                <a:ea typeface="Arial"/>
                <a:cs typeface="Arial"/>
              </a:rPr>
              <a:t> des RHS </a:t>
            </a:r>
          </a:p>
        </p:txBody>
      </p:sp>
      <p:sp>
        <p:nvSpPr>
          <p:cNvPr id="541355070" name="ZoneTexte 541355069"/>
          <p:cNvSpPr txBox="1"/>
          <p:nvPr/>
        </p:nvSpPr>
        <p:spPr bwMode="auto">
          <a:xfrm>
            <a:off x="10139279" y="5040919"/>
            <a:ext cx="2028964" cy="1603617"/>
          </a:xfrm>
          <a:prstGeom prst="rect">
            <a:avLst/>
          </a:prstGeom>
          <a:noFill/>
        </p:spPr>
        <p:txBody>
          <a:bodyPr vertOverflow="overflow" horzOverflow="overflow" vert="horz" wrap="square" lIns="65314" tIns="32657" rIns="65314" bIns="32657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sz="1286" b="1">
                <a:solidFill>
                  <a:srgbClr val="FFC000"/>
                </a:solidFill>
              </a:rPr>
              <a:t>RISQUES</a:t>
            </a:r>
          </a:p>
          <a:p>
            <a:pPr marL="202775" indent="-202775">
              <a:buFont typeface="Arial"/>
              <a:buChar char="–"/>
              <a:defRPr/>
            </a:pPr>
            <a:r>
              <a:rPr lang="en-US" sz="1000">
                <a:latin typeface="Arial"/>
                <a:ea typeface="Arial"/>
                <a:cs typeface="Arial"/>
              </a:rPr>
              <a:t>Abandon des élèves</a:t>
            </a:r>
            <a:endParaRPr lang="en-US" sz="1000">
              <a:latin typeface="Arial"/>
              <a:cs typeface="Arial"/>
            </a:endParaRPr>
          </a:p>
          <a:p>
            <a:pPr marL="202775" indent="-202775">
              <a:buFont typeface="Arial"/>
              <a:buChar char="–"/>
              <a:defRPr/>
            </a:pPr>
            <a:r>
              <a:rPr lang="en-US" sz="1000">
                <a:latin typeface="Arial"/>
                <a:ea typeface="Arial"/>
                <a:cs typeface="Arial"/>
              </a:rPr>
              <a:t>Affectation non maitrisée</a:t>
            </a:r>
            <a:endParaRPr lang="en-US" sz="1000">
              <a:latin typeface="Arial"/>
              <a:cs typeface="Arial"/>
            </a:endParaRPr>
          </a:p>
          <a:p>
            <a:pPr marL="202775" indent="-202775">
              <a:buFont typeface="Arial"/>
              <a:buChar char="–"/>
              <a:defRPr/>
            </a:pPr>
            <a:r>
              <a:rPr lang="en-US" sz="1000">
                <a:latin typeface="Arial"/>
                <a:ea typeface="Arial"/>
                <a:cs typeface="Arial"/>
              </a:rPr>
              <a:t>Environmment de travail dégradé</a:t>
            </a:r>
            <a:endParaRPr lang="en-US" sz="1000">
              <a:latin typeface="Arial"/>
              <a:cs typeface="Arial"/>
            </a:endParaRPr>
          </a:p>
          <a:p>
            <a:pPr marL="202775" indent="-202775">
              <a:buFont typeface="Arial"/>
              <a:buChar char="–"/>
              <a:defRPr/>
            </a:pPr>
            <a:r>
              <a:rPr lang="en-US" sz="1000">
                <a:latin typeface="Arial"/>
                <a:ea typeface="Arial"/>
                <a:cs typeface="Arial"/>
              </a:rPr>
              <a:t>Manque de coordination entre PTF</a:t>
            </a:r>
            <a:endParaRPr lang="en-US" sz="1000">
              <a:latin typeface="Arial"/>
              <a:cs typeface="Arial"/>
            </a:endParaRPr>
          </a:p>
          <a:p>
            <a:pPr marL="202775" indent="-202775">
              <a:buFont typeface="Arial"/>
              <a:buChar char="–"/>
              <a:defRPr/>
            </a:pPr>
            <a:r>
              <a:rPr lang="en-US" sz="1000">
                <a:latin typeface="Arial"/>
                <a:ea typeface="Arial"/>
                <a:cs typeface="Arial"/>
              </a:rPr>
              <a:t>Contexte politique ou sécuritaire instable</a:t>
            </a:r>
          </a:p>
          <a:p>
            <a:pPr marL="202774" indent="-202774">
              <a:buFont typeface="Arial"/>
              <a:buChar char="–"/>
              <a:defRPr/>
            </a:pPr>
            <a:r>
              <a:rPr lang="en-US" sz="1000">
                <a:latin typeface="Arial"/>
                <a:ea typeface="Arial"/>
                <a:cs typeface="Arial"/>
              </a:rPr>
              <a:t>Financements internationaux </a:t>
            </a:r>
            <a:endParaRPr sz="1286"/>
          </a:p>
        </p:txBody>
      </p:sp>
      <p:sp>
        <p:nvSpPr>
          <p:cNvPr id="81" name="Triangle isocèle 80"/>
          <p:cNvSpPr/>
          <p:nvPr/>
        </p:nvSpPr>
        <p:spPr bwMode="auto">
          <a:xfrm>
            <a:off x="8125177" y="251089"/>
            <a:ext cx="248029" cy="185171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7" name="Rectangle à coins arrondis 16"/>
          <p:cNvSpPr/>
          <p:nvPr/>
        </p:nvSpPr>
        <p:spPr>
          <a:xfrm>
            <a:off x="8921341" y="264149"/>
            <a:ext cx="214959" cy="2039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8" name="Ellipse 17"/>
          <p:cNvSpPr/>
          <p:nvPr/>
        </p:nvSpPr>
        <p:spPr>
          <a:xfrm>
            <a:off x="9905189" y="240172"/>
            <a:ext cx="234090" cy="22494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84" name="Triangle isocèle 83"/>
          <p:cNvSpPr/>
          <p:nvPr/>
        </p:nvSpPr>
        <p:spPr bwMode="auto">
          <a:xfrm>
            <a:off x="2502938" y="3145015"/>
            <a:ext cx="248029" cy="185171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86" name="Ellipse 85"/>
          <p:cNvSpPr/>
          <p:nvPr/>
        </p:nvSpPr>
        <p:spPr bwMode="auto">
          <a:xfrm>
            <a:off x="2789707" y="3110845"/>
            <a:ext cx="234090" cy="22494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87" name="Triangle isocèle 86"/>
          <p:cNvSpPr/>
          <p:nvPr/>
        </p:nvSpPr>
        <p:spPr bwMode="auto">
          <a:xfrm>
            <a:off x="2633193" y="2054867"/>
            <a:ext cx="248029" cy="185171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88" name="Rectangle à coins arrondis 87"/>
          <p:cNvSpPr/>
          <p:nvPr/>
        </p:nvSpPr>
        <p:spPr bwMode="auto">
          <a:xfrm>
            <a:off x="2916318" y="2036138"/>
            <a:ext cx="214959" cy="2039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89" name="Ellipse 88"/>
          <p:cNvSpPr/>
          <p:nvPr/>
        </p:nvSpPr>
        <p:spPr bwMode="auto">
          <a:xfrm>
            <a:off x="3191189" y="2036138"/>
            <a:ext cx="234090" cy="22494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90" name="Triangle isocèle 89"/>
          <p:cNvSpPr/>
          <p:nvPr/>
        </p:nvSpPr>
        <p:spPr bwMode="auto">
          <a:xfrm>
            <a:off x="2642229" y="5270173"/>
            <a:ext cx="248029" cy="185171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91" name="Rectangle à coins arrondis 90"/>
          <p:cNvSpPr/>
          <p:nvPr/>
        </p:nvSpPr>
        <p:spPr bwMode="auto">
          <a:xfrm>
            <a:off x="2925354" y="5251444"/>
            <a:ext cx="214959" cy="2039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92" name="Ellipse 91"/>
          <p:cNvSpPr/>
          <p:nvPr/>
        </p:nvSpPr>
        <p:spPr bwMode="auto">
          <a:xfrm>
            <a:off x="3200226" y="5251444"/>
            <a:ext cx="234090" cy="22494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96" name="Triangle isocèle 95"/>
          <p:cNvSpPr/>
          <p:nvPr/>
        </p:nvSpPr>
        <p:spPr bwMode="auto">
          <a:xfrm>
            <a:off x="1826193" y="4273034"/>
            <a:ext cx="248029" cy="185171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97" name="Rectangle à coins arrondis 96"/>
          <p:cNvSpPr/>
          <p:nvPr/>
        </p:nvSpPr>
        <p:spPr bwMode="auto">
          <a:xfrm>
            <a:off x="2109318" y="4254304"/>
            <a:ext cx="214959" cy="2039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98" name="Ellipse 97"/>
          <p:cNvSpPr/>
          <p:nvPr/>
        </p:nvSpPr>
        <p:spPr bwMode="auto">
          <a:xfrm>
            <a:off x="2384190" y="4254305"/>
            <a:ext cx="234090" cy="22494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99" name="Triangle isocèle 98"/>
          <p:cNvSpPr/>
          <p:nvPr/>
        </p:nvSpPr>
        <p:spPr bwMode="auto">
          <a:xfrm>
            <a:off x="2620452" y="2733168"/>
            <a:ext cx="248029" cy="185171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00" name="Rectangle à coins arrondis 99"/>
          <p:cNvSpPr/>
          <p:nvPr/>
        </p:nvSpPr>
        <p:spPr bwMode="auto">
          <a:xfrm>
            <a:off x="2903577" y="2714439"/>
            <a:ext cx="214959" cy="2039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01" name="Ellipse 100"/>
          <p:cNvSpPr/>
          <p:nvPr/>
        </p:nvSpPr>
        <p:spPr bwMode="auto">
          <a:xfrm>
            <a:off x="3178449" y="2714439"/>
            <a:ext cx="234090" cy="22494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02" name="Triangle isocèle 101"/>
          <p:cNvSpPr/>
          <p:nvPr/>
        </p:nvSpPr>
        <p:spPr bwMode="auto">
          <a:xfrm>
            <a:off x="2451844" y="1122325"/>
            <a:ext cx="248029" cy="185171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03" name="Rectangle à coins arrondis 102"/>
          <p:cNvSpPr/>
          <p:nvPr/>
        </p:nvSpPr>
        <p:spPr bwMode="auto">
          <a:xfrm>
            <a:off x="2734969" y="1103596"/>
            <a:ext cx="214959" cy="2039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04" name="Ellipse 103"/>
          <p:cNvSpPr/>
          <p:nvPr/>
        </p:nvSpPr>
        <p:spPr bwMode="auto">
          <a:xfrm>
            <a:off x="3009841" y="1103596"/>
            <a:ext cx="234090" cy="22494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05" name="Triangle isocèle 104"/>
          <p:cNvSpPr/>
          <p:nvPr/>
        </p:nvSpPr>
        <p:spPr bwMode="auto">
          <a:xfrm>
            <a:off x="793391" y="5924610"/>
            <a:ext cx="248029" cy="185171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06" name="Rectangle à coins arrondis 105"/>
          <p:cNvSpPr/>
          <p:nvPr/>
        </p:nvSpPr>
        <p:spPr bwMode="auto">
          <a:xfrm>
            <a:off x="1076516" y="5905881"/>
            <a:ext cx="214959" cy="2039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07" name="Ellipse 106"/>
          <p:cNvSpPr/>
          <p:nvPr/>
        </p:nvSpPr>
        <p:spPr bwMode="auto">
          <a:xfrm>
            <a:off x="2732409" y="4773793"/>
            <a:ext cx="234090" cy="22494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12" name="Triangle isocèle 111"/>
          <p:cNvSpPr/>
          <p:nvPr/>
        </p:nvSpPr>
        <p:spPr bwMode="auto">
          <a:xfrm>
            <a:off x="2518215" y="6500187"/>
            <a:ext cx="248029" cy="185171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13" name="Rectangle à coins arrondis 112"/>
          <p:cNvSpPr/>
          <p:nvPr/>
        </p:nvSpPr>
        <p:spPr bwMode="auto">
          <a:xfrm>
            <a:off x="2801340" y="6481457"/>
            <a:ext cx="214959" cy="2039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14" name="Ellipse 113"/>
          <p:cNvSpPr/>
          <p:nvPr/>
        </p:nvSpPr>
        <p:spPr bwMode="auto">
          <a:xfrm>
            <a:off x="3076211" y="6481457"/>
            <a:ext cx="234090" cy="22494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15" name="Triangle isocèle 114"/>
          <p:cNvSpPr/>
          <p:nvPr/>
        </p:nvSpPr>
        <p:spPr bwMode="auto">
          <a:xfrm>
            <a:off x="1549393" y="3659883"/>
            <a:ext cx="248029" cy="185171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16" name="Rectangle à coins arrondis 115"/>
          <p:cNvSpPr/>
          <p:nvPr/>
        </p:nvSpPr>
        <p:spPr bwMode="auto">
          <a:xfrm>
            <a:off x="1832518" y="3641154"/>
            <a:ext cx="214959" cy="2039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17" name="Ellipse 116"/>
          <p:cNvSpPr/>
          <p:nvPr/>
        </p:nvSpPr>
        <p:spPr bwMode="auto">
          <a:xfrm>
            <a:off x="2107389" y="3641154"/>
            <a:ext cx="234090" cy="22494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18" name="Triangle isocèle 117"/>
          <p:cNvSpPr/>
          <p:nvPr/>
        </p:nvSpPr>
        <p:spPr bwMode="auto">
          <a:xfrm>
            <a:off x="2437292" y="1615365"/>
            <a:ext cx="248029" cy="185171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19" name="Rectangle à coins arrondis 118"/>
          <p:cNvSpPr/>
          <p:nvPr/>
        </p:nvSpPr>
        <p:spPr bwMode="auto">
          <a:xfrm>
            <a:off x="2720417" y="1596635"/>
            <a:ext cx="214959" cy="2039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  <p:sp>
        <p:nvSpPr>
          <p:cNvPr id="120" name="Ellipse 119"/>
          <p:cNvSpPr/>
          <p:nvPr/>
        </p:nvSpPr>
        <p:spPr bwMode="auto">
          <a:xfrm>
            <a:off x="2995289" y="1596635"/>
            <a:ext cx="234090" cy="22494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86"/>
          </a:p>
        </p:txBody>
      </p:sp>
    </p:spTree>
    <p:extLst>
      <p:ext uri="{BB962C8B-B14F-4D97-AF65-F5344CB8AC3E}">
        <p14:creationId xmlns:p14="http://schemas.microsoft.com/office/powerpoint/2010/main" val="35988302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444</Words>
  <Application>Microsoft Office PowerPoint</Application>
  <PresentationFormat>Grand écran</PresentationFormat>
  <Paragraphs>41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Expertise France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POGORZELSKI</dc:creator>
  <cp:lastModifiedBy>Antoine POGORZELSKI</cp:lastModifiedBy>
  <cp:revision>1</cp:revision>
  <dcterms:created xsi:type="dcterms:W3CDTF">2025-07-29T08:22:49Z</dcterms:created>
  <dcterms:modified xsi:type="dcterms:W3CDTF">2025-07-29T08:31:11Z</dcterms:modified>
</cp:coreProperties>
</file>